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4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Arcade Gamer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52" Target="slides/slide33.xml" Type="http://schemas.openxmlformats.org/officeDocument/2006/relationships/slide"/><Relationship Id="rId53" Target="slides/slide34.xml" Type="http://schemas.openxmlformats.org/officeDocument/2006/relationships/slide"/><Relationship Id="rId54" Target="notesMasters/notesMaster1.xml" Type="http://schemas.openxmlformats.org/officeDocument/2006/relationships/notesMaster"/><Relationship Id="rId55" Target="theme/theme2.xml" Type="http://schemas.openxmlformats.org/officeDocument/2006/relationships/theme"/><Relationship Id="rId56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Nisarg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jpe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9144000" y="1028700"/>
            <a:ext cx="7982712" cy="8229600"/>
          </a:xfrm>
          <a:custGeom>
            <a:avLst/>
            <a:gdLst/>
            <a:ahLst/>
            <a:cxnLst/>
            <a:rect r="r" b="b" t="t" l="l"/>
            <a:pathLst>
              <a:path h="8229600" w="7982712">
                <a:moveTo>
                  <a:pt x="7982712" y="0"/>
                </a:moveTo>
                <a:lnTo>
                  <a:pt x="0" y="0"/>
                </a:lnTo>
                <a:lnTo>
                  <a:pt x="0" y="8229600"/>
                </a:lnTo>
                <a:lnTo>
                  <a:pt x="7982712" y="8229600"/>
                </a:lnTo>
                <a:lnTo>
                  <a:pt x="798271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15500" y="7978006"/>
            <a:ext cx="1129859" cy="1280294"/>
          </a:xfrm>
          <a:custGeom>
            <a:avLst/>
            <a:gdLst/>
            <a:ahLst/>
            <a:cxnLst/>
            <a:rect r="r" b="b" t="t" l="l"/>
            <a:pathLst>
              <a:path h="1280294" w="1129859">
                <a:moveTo>
                  <a:pt x="1129859" y="0"/>
                </a:moveTo>
                <a:lnTo>
                  <a:pt x="0" y="0"/>
                </a:lnTo>
                <a:lnTo>
                  <a:pt x="0" y="1280294"/>
                </a:lnTo>
                <a:lnTo>
                  <a:pt x="1129859" y="1280294"/>
                </a:lnTo>
                <a:lnTo>
                  <a:pt x="112985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50671" y="1028700"/>
            <a:ext cx="908629" cy="1029608"/>
          </a:xfrm>
          <a:custGeom>
            <a:avLst/>
            <a:gdLst/>
            <a:ahLst/>
            <a:cxnLst/>
            <a:rect r="r" b="b" t="t" l="l"/>
            <a:pathLst>
              <a:path h="1029608" w="908629">
                <a:moveTo>
                  <a:pt x="0" y="0"/>
                </a:moveTo>
                <a:lnTo>
                  <a:pt x="908629" y="0"/>
                </a:lnTo>
                <a:lnTo>
                  <a:pt x="908629" y="1029608"/>
                </a:lnTo>
                <a:lnTo>
                  <a:pt x="0" y="1029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4295" y="3695700"/>
            <a:ext cx="7558165" cy="268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Arcade Gamer"/>
              </a:rPr>
              <a:t>VIRTUAL REALITY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861040"/>
            <a:ext cx="7869901" cy="2632539"/>
            <a:chOff x="0" y="0"/>
            <a:chExt cx="10493202" cy="351005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36526"/>
            <a:stretch>
              <a:fillRect/>
            </a:stretch>
          </p:blipFill>
          <p:spPr>
            <a:xfrm flipH="false" flipV="false">
              <a:off x="0" y="0"/>
              <a:ext cx="10493202" cy="351005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389399" y="2861040"/>
            <a:ext cx="7869901" cy="2632539"/>
            <a:chOff x="0" y="0"/>
            <a:chExt cx="10493202" cy="351005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40707"/>
            <a:stretch>
              <a:fillRect/>
            </a:stretch>
          </p:blipFill>
          <p:spPr>
            <a:xfrm flipH="false" flipV="false">
              <a:off x="0" y="0"/>
              <a:ext cx="10493202" cy="3510052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5988782"/>
            <a:ext cx="771201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FEATURES OF THE VR THERAPY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0087" y="5988782"/>
            <a:ext cx="768852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TARGET AUDIENCE AND BENEFITS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0810" y="6707505"/>
            <a:ext cx="7869901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VR therapy for mental health support.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Immersive environments for alleviating mental health conditions.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Guided meditation and relaxation sessions.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Cognitive-behavioral therapy (CBT) modules.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User data tracking for treatment plans.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298710" y="6707505"/>
            <a:ext cx="8597981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Individuals seeking therapeutic support.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Enhancement of traditional therapeutic approaches.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Alternative &amp; immersive therapeutic experiences.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Improved engagement and motivation in therapy.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Integration of innovative technologies into mental health practice.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1373"/>
            <a:ext cx="15969469" cy="241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cade Gamer"/>
              </a:rPr>
              <a:t>CONCEPT IDEA: THERAPY FOR MENTAL HEALTH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cade Gamer"/>
              </a:rPr>
              <a:t>TARGET AUDIENCE: MENTAL HEALTH PROFESSIONALS AND INDIVIDUALS SEEKING THERAPEUTIC SUPPORT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345613" y="3434844"/>
            <a:ext cx="5628757" cy="4700012"/>
          </a:xfrm>
          <a:custGeom>
            <a:avLst/>
            <a:gdLst/>
            <a:ahLst/>
            <a:cxnLst/>
            <a:rect r="r" b="b" t="t" l="l"/>
            <a:pathLst>
              <a:path h="4700012" w="5628757">
                <a:moveTo>
                  <a:pt x="0" y="0"/>
                </a:moveTo>
                <a:lnTo>
                  <a:pt x="5628757" y="0"/>
                </a:lnTo>
                <a:lnTo>
                  <a:pt x="5628757" y="4700012"/>
                </a:lnTo>
                <a:lnTo>
                  <a:pt x="0" y="4700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61212" y="218183"/>
            <a:ext cx="14531320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ade Gamer"/>
              </a:rPr>
              <a:t>OTHER USE CASES OF VR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5485" y="1806575"/>
            <a:ext cx="11089195" cy="788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Gaming: Immersive and interactive gameplay in virtual worlds.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Training and Simulation: Realistic simulations for pilot training, surgical practice, and hazardous environment safety training.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Architecture and Design: Visualization of virtual buildings and spaces for architects and designers.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Virtual Tourism: Virtual tours of destinations and landmarks for immersive travel experiences.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Social and Communication: Virtual meetings, social gatherings, and collaborative environments.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Entertainment and Media: Enhanced storytelling, immersive cinema, and interactive experiences. Engineering and Manufacturing: Product design, prototyping, and assembly line optimization.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30362" y="1609676"/>
            <a:ext cx="9519158" cy="577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 Bold"/>
              </a:rPr>
              <a:t>        DEVELOPMENT PROCESS &amp; APPLICATION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25027" y="1442611"/>
            <a:ext cx="15837945" cy="6944420"/>
          </a:xfrm>
          <a:custGeom>
            <a:avLst/>
            <a:gdLst/>
            <a:ahLst/>
            <a:cxnLst/>
            <a:rect r="r" b="b" t="t" l="l"/>
            <a:pathLst>
              <a:path h="6944420" w="15837945">
                <a:moveTo>
                  <a:pt x="0" y="0"/>
                </a:moveTo>
                <a:lnTo>
                  <a:pt x="15837946" y="0"/>
                </a:lnTo>
                <a:lnTo>
                  <a:pt x="15837946" y="6944420"/>
                </a:lnTo>
                <a:lnTo>
                  <a:pt x="0" y="6944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30938" y="1028700"/>
            <a:ext cx="16230600" cy="7854663"/>
          </a:xfrm>
          <a:custGeom>
            <a:avLst/>
            <a:gdLst/>
            <a:ahLst/>
            <a:cxnLst/>
            <a:rect r="r" b="b" t="t" l="l"/>
            <a:pathLst>
              <a:path h="7854663" w="16230600">
                <a:moveTo>
                  <a:pt x="0" y="0"/>
                </a:moveTo>
                <a:lnTo>
                  <a:pt x="16230600" y="0"/>
                </a:lnTo>
                <a:lnTo>
                  <a:pt x="16230600" y="7854663"/>
                </a:lnTo>
                <a:lnTo>
                  <a:pt x="0" y="7854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84421" y="2572620"/>
            <a:ext cx="9519158" cy="577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 Bold"/>
              </a:rPr>
              <a:t>TECHNICAL REQUIREMENTS &amp; DESIGN CONSIDERATIONS</a:t>
            </a:r>
          </a:p>
          <a:p>
            <a:pPr algn="ctr">
              <a:lnSpc>
                <a:spcPts val="91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61737" y="1775991"/>
            <a:ext cx="12920983" cy="658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47813" indent="-573907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Poppins"/>
              </a:rPr>
              <a:t>Hardware Requirements</a:t>
            </a:r>
          </a:p>
          <a:p>
            <a:pPr marL="1147813" indent="-573907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Poppins"/>
              </a:rPr>
              <a:t>Development Environment</a:t>
            </a:r>
          </a:p>
          <a:p>
            <a:pPr marL="1147813" indent="-573907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Poppins"/>
              </a:rPr>
              <a:t>Software Frameworks and Libraries</a:t>
            </a:r>
          </a:p>
          <a:p>
            <a:pPr marL="1147813" indent="-573907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Poppins"/>
              </a:rPr>
              <a:t>VR Interaction and Input</a:t>
            </a:r>
          </a:p>
          <a:p>
            <a:pPr marL="1147813" indent="-573907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Poppins"/>
              </a:rPr>
              <a:t>Graphics and Rendering</a:t>
            </a:r>
          </a:p>
          <a:p>
            <a:pPr marL="1147813" indent="-573907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Poppins"/>
              </a:rPr>
              <a:t>Performance Optimization</a:t>
            </a:r>
          </a:p>
          <a:p>
            <a:pPr marL="1147813" indent="-573907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Poppins"/>
              </a:rPr>
              <a:t>Audio and Spatial Sound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3108814" y="5107814"/>
            <a:ext cx="5179186" cy="5179186"/>
          </a:xfrm>
          <a:custGeom>
            <a:avLst/>
            <a:gdLst/>
            <a:ahLst/>
            <a:cxnLst/>
            <a:rect r="r" b="b" t="t" l="l"/>
            <a:pathLst>
              <a:path h="5179186" w="5179186">
                <a:moveTo>
                  <a:pt x="0" y="0"/>
                </a:moveTo>
                <a:lnTo>
                  <a:pt x="5179186" y="0"/>
                </a:lnTo>
                <a:lnTo>
                  <a:pt x="5179186" y="5179186"/>
                </a:lnTo>
                <a:lnTo>
                  <a:pt x="0" y="5179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61212" y="218183"/>
            <a:ext cx="14531320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ade Gamer"/>
              </a:rPr>
              <a:t>HARDWARE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3233" y="2351038"/>
            <a:ext cx="17854767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</a:rPr>
              <a:t>VR Headset: Choose a compatible VR headset that suits your target platform (e.g., Oculus Rift, HTC Vive, PlayStation VR, etc.).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</a:rPr>
              <a:t>PC or Console: Ensure that the development machine meets the recommended specifications for the VR headset and platform you're targeting.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18254" y="4261150"/>
            <a:ext cx="6422199" cy="6414499"/>
          </a:xfrm>
          <a:custGeom>
            <a:avLst/>
            <a:gdLst/>
            <a:ahLst/>
            <a:cxnLst/>
            <a:rect r="r" b="b" t="t" l="l"/>
            <a:pathLst>
              <a:path h="6414499" w="6422199">
                <a:moveTo>
                  <a:pt x="0" y="0"/>
                </a:moveTo>
                <a:lnTo>
                  <a:pt x="6422200" y="0"/>
                </a:lnTo>
                <a:lnTo>
                  <a:pt x="6422200" y="6414498"/>
                </a:lnTo>
                <a:lnTo>
                  <a:pt x="0" y="6414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11014" y="5488875"/>
            <a:ext cx="4527919" cy="4527919"/>
          </a:xfrm>
          <a:custGeom>
            <a:avLst/>
            <a:gdLst/>
            <a:ahLst/>
            <a:cxnLst/>
            <a:rect r="r" b="b" t="t" l="l"/>
            <a:pathLst>
              <a:path h="4527919" w="4527919">
                <a:moveTo>
                  <a:pt x="0" y="0"/>
                </a:moveTo>
                <a:lnTo>
                  <a:pt x="4527920" y="0"/>
                </a:lnTo>
                <a:lnTo>
                  <a:pt x="4527920" y="4527919"/>
                </a:lnTo>
                <a:lnTo>
                  <a:pt x="0" y="452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1212" y="218183"/>
            <a:ext cx="14531320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ade Gamer"/>
              </a:rPr>
              <a:t>DEVELOPMENT ENVIRONMENT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3233" y="2351038"/>
            <a:ext cx="17854767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</a:rPr>
              <a:t>VR SDK: Select a software development kit (SDK) that supports the VR platform you're targeting (e.g., Oculus SDK, SteamVR, Unity XR, Unreal Engine VR, etc.).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</a:rPr>
              <a:t>Integrated Development Environment (IDE): Choose an IDE such as Unity or Unreal Engine, which provide VR development tools and assets.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3233" y="3559888"/>
            <a:ext cx="17854767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</a:t>
            </a:r>
            <a:r>
              <a:rPr lang="en-US" sz="2999">
                <a:solidFill>
                  <a:srgbClr val="FFFFFF"/>
                </a:solidFill>
                <a:latin typeface="Poppins"/>
              </a:rPr>
              <a:t>3D Modeling Software: Utilize software like Blender or Autodesk Maya for creating and animating 3D assets.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•Physics Engine: Employ a physics engine like PhysX or Bullet Physics to handle realistic interactions between objects in the virtual environment.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91015" y="210730"/>
            <a:ext cx="2727980" cy="3425358"/>
          </a:xfrm>
          <a:custGeom>
            <a:avLst/>
            <a:gdLst/>
            <a:ahLst/>
            <a:cxnLst/>
            <a:rect r="r" b="b" t="t" l="l"/>
            <a:pathLst>
              <a:path h="3425358" w="2727980">
                <a:moveTo>
                  <a:pt x="0" y="0"/>
                </a:moveTo>
                <a:lnTo>
                  <a:pt x="2727980" y="0"/>
                </a:lnTo>
                <a:lnTo>
                  <a:pt x="2727980" y="3425358"/>
                </a:lnTo>
                <a:lnTo>
                  <a:pt x="0" y="342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29" y="7284457"/>
            <a:ext cx="8710801" cy="3002543"/>
          </a:xfrm>
          <a:custGeom>
            <a:avLst/>
            <a:gdLst/>
            <a:ahLst/>
            <a:cxnLst/>
            <a:rect r="r" b="b" t="t" l="l"/>
            <a:pathLst>
              <a:path h="3002543" w="8710801">
                <a:moveTo>
                  <a:pt x="0" y="0"/>
                </a:moveTo>
                <a:lnTo>
                  <a:pt x="8710801" y="0"/>
                </a:lnTo>
                <a:lnTo>
                  <a:pt x="8710801" y="3002543"/>
                </a:lnTo>
                <a:lnTo>
                  <a:pt x="0" y="3002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55624" y="7311102"/>
            <a:ext cx="7829260" cy="2975898"/>
          </a:xfrm>
          <a:custGeom>
            <a:avLst/>
            <a:gdLst/>
            <a:ahLst/>
            <a:cxnLst/>
            <a:rect r="r" b="b" t="t" l="l"/>
            <a:pathLst>
              <a:path h="2975898" w="7829260">
                <a:moveTo>
                  <a:pt x="0" y="0"/>
                </a:moveTo>
                <a:lnTo>
                  <a:pt x="7829260" y="0"/>
                </a:lnTo>
                <a:lnTo>
                  <a:pt x="7829260" y="2975898"/>
                </a:lnTo>
                <a:lnTo>
                  <a:pt x="0" y="2975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61212" y="218183"/>
            <a:ext cx="14531320" cy="19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ade Gamer"/>
              </a:rPr>
              <a:t>SOFTWARE FRAMEWORKS AND LIBRARIES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385576" y="1028700"/>
            <a:ext cx="6556248" cy="8229600"/>
          </a:xfrm>
          <a:custGeom>
            <a:avLst/>
            <a:gdLst/>
            <a:ahLst/>
            <a:cxnLst/>
            <a:rect r="r" b="b" t="t" l="l"/>
            <a:pathLst>
              <a:path h="8229600" w="6556248">
                <a:moveTo>
                  <a:pt x="0" y="0"/>
                </a:moveTo>
                <a:lnTo>
                  <a:pt x="6556248" y="0"/>
                </a:lnTo>
                <a:lnTo>
                  <a:pt x="65562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7725"/>
            <a:ext cx="8562114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95395"/>
            <a:ext cx="9018150" cy="54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Virtual Reality (VR) is a technology that creates a simulated environment or reality that can be similar to or different from the real world.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Users immerse themselves in a specifically designed simulated environment for a specific purpose.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These environments can range from realistic representations of real-world locations to entirely fictional or abstract spaces.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55207"/>
            <a:ext cx="9018150" cy="88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Fredoka One"/>
              </a:rPr>
              <a:t>What is VR?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6616" y="2066603"/>
            <a:ext cx="17854767" cy="576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•Controllers: Design and integrate support for VR controllers, enabling users to interact with objects in the virtual world.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•Hand Tracking: If supported by the VR platform, consider incorporating hand tracking technology for more natural interactions.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•Gesture Recognition: Implement gesture recognition algorithms to interpret user gestures and enable corresponding actions in the VR environment.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692099" y="5902837"/>
            <a:ext cx="5379284" cy="4384163"/>
          </a:xfrm>
          <a:custGeom>
            <a:avLst/>
            <a:gdLst/>
            <a:ahLst/>
            <a:cxnLst/>
            <a:rect r="r" b="b" t="t" l="l"/>
            <a:pathLst>
              <a:path h="4384163" w="5379284">
                <a:moveTo>
                  <a:pt x="0" y="0"/>
                </a:moveTo>
                <a:lnTo>
                  <a:pt x="5379285" y="0"/>
                </a:lnTo>
                <a:lnTo>
                  <a:pt x="5379285" y="4384163"/>
                </a:lnTo>
                <a:lnTo>
                  <a:pt x="0" y="4384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6616" y="6389582"/>
            <a:ext cx="7715349" cy="4040407"/>
          </a:xfrm>
          <a:custGeom>
            <a:avLst/>
            <a:gdLst/>
            <a:ahLst/>
            <a:cxnLst/>
            <a:rect r="r" b="b" t="t" l="l"/>
            <a:pathLst>
              <a:path h="4040407" w="7715349">
                <a:moveTo>
                  <a:pt x="0" y="0"/>
                </a:moveTo>
                <a:lnTo>
                  <a:pt x="7715350" y="0"/>
                </a:lnTo>
                <a:lnTo>
                  <a:pt x="7715350" y="4040406"/>
                </a:lnTo>
                <a:lnTo>
                  <a:pt x="0" y="4040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56024" y="876300"/>
            <a:ext cx="14531320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ade Gamer"/>
              </a:rPr>
              <a:t>VR INTERACTION AND INPUT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6616" y="2066603"/>
            <a:ext cx="18071384" cy="576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</a:t>
            </a:r>
            <a:r>
              <a:rPr lang="en-US" sz="2999">
                <a:solidFill>
                  <a:srgbClr val="FFFFFF"/>
                </a:solidFill>
                <a:latin typeface="Poppins"/>
              </a:rPr>
              <a:t>3D Graphics: Create high-quality 3D models, textures, and animations optimized for real-time rendering in the VR environment.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•Shading and Lighting: Utilize shaders and lighting techniques to achieve realistic visuals and enhance immersion.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•Stereoscopic Rendering: Implement rendering techniques that generate separate images for each eye to provide a stereoscopic 3D effect.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97476" y="5842789"/>
            <a:ext cx="7659318" cy="4444211"/>
          </a:xfrm>
          <a:custGeom>
            <a:avLst/>
            <a:gdLst/>
            <a:ahLst/>
            <a:cxnLst/>
            <a:rect r="r" b="b" t="t" l="l"/>
            <a:pathLst>
              <a:path h="4444211" w="7659318">
                <a:moveTo>
                  <a:pt x="0" y="0"/>
                </a:moveTo>
                <a:lnTo>
                  <a:pt x="7659318" y="0"/>
                </a:lnTo>
                <a:lnTo>
                  <a:pt x="7659318" y="4444211"/>
                </a:lnTo>
                <a:lnTo>
                  <a:pt x="0" y="4444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591" r="0" b="-1459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56024" y="876300"/>
            <a:ext cx="14531320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ade Gamer"/>
              </a:rPr>
              <a:t>GRAPHICS AND RENDERING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6616" y="2066603"/>
            <a:ext cx="18071384" cy="628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•Frame Rate: Maintain a consistent high frame rate (e.g., 90 FPS) to minimize latency and motion sickness.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•Level of Detail (LOD): Implement LOD techniques to optimize performance by rendering complex objects with fewer details when they are far away or not in focus.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•Occlusion Culling: Use occlusion culling algorithms to avoid rendering objects that are not visible to the user, improving performance.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495595" y="6444829"/>
            <a:ext cx="4031687" cy="3262002"/>
          </a:xfrm>
          <a:custGeom>
            <a:avLst/>
            <a:gdLst/>
            <a:ahLst/>
            <a:cxnLst/>
            <a:rect r="r" b="b" t="t" l="l"/>
            <a:pathLst>
              <a:path h="3262002" w="4031687">
                <a:moveTo>
                  <a:pt x="0" y="0"/>
                </a:moveTo>
                <a:lnTo>
                  <a:pt x="4031687" y="0"/>
                </a:lnTo>
                <a:lnTo>
                  <a:pt x="4031687" y="3262001"/>
                </a:lnTo>
                <a:lnTo>
                  <a:pt x="0" y="3262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56024" y="876300"/>
            <a:ext cx="14531320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ade Gamer"/>
              </a:rPr>
              <a:t>PERFORMANCE OPTIMIZATION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828137" y="282058"/>
            <a:ext cx="13483440" cy="13483440"/>
          </a:xfrm>
          <a:custGeom>
            <a:avLst/>
            <a:gdLst/>
            <a:ahLst/>
            <a:cxnLst/>
            <a:rect r="r" b="b" t="t" l="l"/>
            <a:pathLst>
              <a:path h="13483440" w="13483440">
                <a:moveTo>
                  <a:pt x="0" y="0"/>
                </a:moveTo>
                <a:lnTo>
                  <a:pt x="13483440" y="0"/>
                </a:lnTo>
                <a:lnTo>
                  <a:pt x="13483440" y="13483439"/>
                </a:lnTo>
                <a:lnTo>
                  <a:pt x="0" y="13483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6616" y="2066603"/>
            <a:ext cx="18071384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•3D Audio: Implement spatial audio techniques to create a sense of depth and directionality, enhancing the immersive experience.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•Sound Effects: Use appropriate sound effects to provide audio feedback for user actions and environmental cues.</a:t>
            </a:r>
          </a:p>
          <a:p>
            <a:pPr>
              <a:lnSpc>
                <a:spcPts val="41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208618" y="452120"/>
            <a:ext cx="14531320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ade Gamer"/>
              </a:rPr>
              <a:t>AUDIO AND SPATIAL SOUND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322019" y="5143500"/>
            <a:ext cx="5239610" cy="5401659"/>
          </a:xfrm>
          <a:custGeom>
            <a:avLst/>
            <a:gdLst/>
            <a:ahLst/>
            <a:cxnLst/>
            <a:rect r="r" b="b" t="t" l="l"/>
            <a:pathLst>
              <a:path h="5401659" w="5239610">
                <a:moveTo>
                  <a:pt x="0" y="0"/>
                </a:moveTo>
                <a:lnTo>
                  <a:pt x="5239610" y="0"/>
                </a:lnTo>
                <a:lnTo>
                  <a:pt x="5239610" y="5401659"/>
                </a:lnTo>
                <a:lnTo>
                  <a:pt x="0" y="5401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262" y="3067494"/>
            <a:ext cx="18071384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•Testing: Regularly test the application on different VR hardware setups and platforms to ensure compatibility and optimal performance.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•User Experience (UX): Optimize the user interface and interactions to be intuitive and comfortable in the VR environment.</a:t>
            </a:r>
          </a:p>
          <a:p>
            <a:pPr>
              <a:lnSpc>
                <a:spcPts val="41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017972" y="151443"/>
            <a:ext cx="14531320" cy="19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ade Gamer"/>
              </a:rPr>
              <a:t>TESTING AND USER EXPERIENCE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84421" y="3892550"/>
            <a:ext cx="9519158" cy="232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 Bold"/>
              </a:rPr>
              <a:t>DESIGN CONSIDERATIONS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86013" y="2225888"/>
            <a:ext cx="14332424" cy="615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1"/>
              </a:lnSpc>
            </a:pPr>
            <a:r>
              <a:rPr lang="en-US" sz="5793">
                <a:solidFill>
                  <a:srgbClr val="FFFFFF"/>
                </a:solidFill>
                <a:latin typeface="Poppins"/>
              </a:rPr>
              <a:t>•</a:t>
            </a:r>
            <a:r>
              <a:rPr lang="en-US" sz="5793">
                <a:solidFill>
                  <a:srgbClr val="FFFFFF"/>
                </a:solidFill>
                <a:latin typeface="Poppins"/>
              </a:rPr>
              <a:t>User Comfort and Safety</a:t>
            </a:r>
          </a:p>
          <a:p>
            <a:pPr>
              <a:lnSpc>
                <a:spcPts val="8111"/>
              </a:lnSpc>
            </a:pPr>
            <a:r>
              <a:rPr lang="en-US" sz="5793">
                <a:solidFill>
                  <a:srgbClr val="FFFFFF"/>
                </a:solidFill>
                <a:latin typeface="Poppins"/>
              </a:rPr>
              <a:t>•Intuitive User Interface and Interaction</a:t>
            </a:r>
          </a:p>
          <a:p>
            <a:pPr>
              <a:lnSpc>
                <a:spcPts val="8111"/>
              </a:lnSpc>
            </a:pPr>
            <a:r>
              <a:rPr lang="en-US" sz="5793">
                <a:solidFill>
                  <a:srgbClr val="FFFFFF"/>
                </a:solidFill>
                <a:latin typeface="Poppins"/>
              </a:rPr>
              <a:t>•Immersive Environment and Presence</a:t>
            </a:r>
          </a:p>
          <a:p>
            <a:pPr>
              <a:lnSpc>
                <a:spcPts val="8111"/>
              </a:lnSpc>
            </a:pPr>
            <a:r>
              <a:rPr lang="en-US" sz="5793">
                <a:solidFill>
                  <a:srgbClr val="FFFFFF"/>
                </a:solidFill>
                <a:latin typeface="Poppins"/>
              </a:rPr>
              <a:t>•Performance Optimization</a:t>
            </a:r>
          </a:p>
          <a:p>
            <a:pPr>
              <a:lnSpc>
                <a:spcPts val="8111"/>
              </a:lnSpc>
            </a:pPr>
            <a:r>
              <a:rPr lang="en-US" sz="5793">
                <a:solidFill>
                  <a:srgbClr val="FFFFFF"/>
                </a:solidFill>
                <a:latin typeface="Poppins"/>
              </a:rPr>
              <a:t>•Iterative Testing and Feedback</a:t>
            </a:r>
          </a:p>
          <a:p>
            <a:pPr>
              <a:lnSpc>
                <a:spcPts val="8111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27413" y="3316288"/>
            <a:ext cx="9519158" cy="347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 Bold"/>
              </a:rPr>
              <a:t>MONETIZATION 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 Bold"/>
              </a:rPr>
              <a:t>AND 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 Bold"/>
              </a:rPr>
              <a:t>BUSINESS MODEL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602765" y="2127120"/>
            <a:ext cx="14058882" cy="6597346"/>
          </a:xfrm>
          <a:custGeom>
            <a:avLst/>
            <a:gdLst/>
            <a:ahLst/>
            <a:cxnLst/>
            <a:rect r="r" b="b" t="t" l="l"/>
            <a:pathLst>
              <a:path h="6597346" w="14058882">
                <a:moveTo>
                  <a:pt x="0" y="0"/>
                </a:moveTo>
                <a:lnTo>
                  <a:pt x="14058882" y="0"/>
                </a:lnTo>
                <a:lnTo>
                  <a:pt x="14058882" y="6597347"/>
                </a:lnTo>
                <a:lnTo>
                  <a:pt x="0" y="6597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96215" y="411163"/>
            <a:ext cx="7471982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Canva Sans Bold"/>
              </a:rPr>
              <a:t>US$31.12 BILLION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28700" y="2903111"/>
            <a:ext cx="8057329" cy="6355189"/>
          </a:xfrm>
          <a:custGeom>
            <a:avLst/>
            <a:gdLst/>
            <a:ahLst/>
            <a:cxnLst/>
            <a:rect r="r" b="b" t="t" l="l"/>
            <a:pathLst>
              <a:path h="6355189" w="8057329">
                <a:moveTo>
                  <a:pt x="0" y="0"/>
                </a:moveTo>
                <a:lnTo>
                  <a:pt x="8057329" y="0"/>
                </a:lnTo>
                <a:lnTo>
                  <a:pt x="8057329" y="6355189"/>
                </a:lnTo>
                <a:lnTo>
                  <a:pt x="0" y="6355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4836" y="354013"/>
            <a:ext cx="15894464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"/>
              </a:rPr>
              <a:t>PAYMIUM (PAID-APPS)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539938" y="3335423"/>
            <a:ext cx="7719362" cy="2056119"/>
            <a:chOff x="0" y="0"/>
            <a:chExt cx="10292483" cy="2741491"/>
          </a:xfrm>
        </p:grpSpPr>
        <p:sp>
          <p:nvSpPr>
            <p:cNvPr name="AutoShape 6" id="6"/>
            <p:cNvSpPr/>
            <p:nvPr/>
          </p:nvSpPr>
          <p:spPr>
            <a:xfrm>
              <a:off x="123954" y="1544850"/>
              <a:ext cx="9683477" cy="0"/>
            </a:xfrm>
            <a:prstGeom prst="line">
              <a:avLst/>
            </a:prstGeom>
            <a:ln cap="flat" w="6010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0292483" cy="2827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70"/>
                </a:lnSpc>
              </a:pPr>
              <a:r>
                <a:rPr lang="en-US" sz="3050">
                  <a:solidFill>
                    <a:srgbClr val="FFFFFF"/>
                  </a:solidFill>
                  <a:latin typeface="Poppins"/>
                </a:rPr>
                <a:t>The oldest and the most traditional business model</a:t>
              </a:r>
            </a:p>
            <a:p>
              <a:pPr algn="just">
                <a:lnSpc>
                  <a:spcPts val="4270"/>
                </a:lnSpc>
              </a:pPr>
            </a:p>
            <a:p>
              <a:pPr algn="just">
                <a:lnSpc>
                  <a:spcPts val="427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39938" y="5678046"/>
            <a:ext cx="7719362" cy="2640344"/>
            <a:chOff x="0" y="0"/>
            <a:chExt cx="10292483" cy="3520458"/>
          </a:xfrm>
        </p:grpSpPr>
        <p:sp>
          <p:nvSpPr>
            <p:cNvPr name="AutoShape 9" id="9"/>
            <p:cNvSpPr/>
            <p:nvPr/>
          </p:nvSpPr>
          <p:spPr>
            <a:xfrm>
              <a:off x="0" y="3488708"/>
              <a:ext cx="9683477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10292483" cy="3478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30"/>
                </a:lnSpc>
              </a:pPr>
              <a:r>
                <a:rPr lang="en-US" sz="2950">
                  <a:solidFill>
                    <a:srgbClr val="FFFFFF"/>
                  </a:solidFill>
                  <a:latin typeface="Poppins Italics"/>
                </a:rPr>
                <a:t>TrinusVR</a:t>
              </a:r>
              <a:r>
                <a:rPr lang="en-US" sz="2950">
                  <a:solidFill>
                    <a:srgbClr val="FFFFFF"/>
                  </a:solidFill>
                  <a:latin typeface="Poppins"/>
                </a:rPr>
                <a:t>, for instance, is available for both iOS and Android for $9.99. With about 50K downloads across both, the app lets users play VR games on a PC without buying expensive hardware.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47725"/>
            <a:ext cx="871687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rcade Gamer"/>
              </a:rPr>
              <a:t>NEED OF VR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60915"/>
            <a:ext cx="8716879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Virtual reality allows users to create simulated, interactive, and specifically designed environments for specific use.</a:t>
            </a:r>
          </a:p>
          <a:p>
            <a:pPr algn="just">
              <a:lnSpc>
                <a:spcPts val="391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56921" y="1028700"/>
            <a:ext cx="7002379" cy="8229600"/>
            <a:chOff x="0" y="0"/>
            <a:chExt cx="9336505" cy="109728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7380" t="0" r="30255" b="0"/>
            <a:stretch>
              <a:fillRect/>
            </a:stretch>
          </p:blipFill>
          <p:spPr>
            <a:xfrm flipH="false" flipV="false">
              <a:off x="0" y="0"/>
              <a:ext cx="9336505" cy="109728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6472555"/>
            <a:ext cx="8716879" cy="249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Unlike other reality technologies like AR and MR, VR enhances the user experience to the next level with its fully immersive and interactive technology.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70996"/>
            <a:ext cx="8716879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It is designed for human interaction or for a specific reason to create experiences.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637023" y="2500451"/>
            <a:ext cx="7719362" cy="449153"/>
            <a:chOff x="0" y="0"/>
            <a:chExt cx="10292483" cy="598871"/>
          </a:xfrm>
        </p:grpSpPr>
        <p:sp>
          <p:nvSpPr>
            <p:cNvPr name="AutoShape 4" id="4"/>
            <p:cNvSpPr/>
            <p:nvPr/>
          </p:nvSpPr>
          <p:spPr>
            <a:xfrm>
              <a:off x="45610" y="567121"/>
              <a:ext cx="9683477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10292483" cy="684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30"/>
                </a:lnSpc>
              </a:pPr>
              <a:r>
                <a:rPr lang="en-US" sz="2950">
                  <a:solidFill>
                    <a:srgbClr val="FFFFFF"/>
                  </a:solidFill>
                  <a:latin typeface="Poppins"/>
                </a:rPr>
                <a:t>Free downloading with in-app purchases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37023" y="5379326"/>
            <a:ext cx="7719362" cy="3092121"/>
            <a:chOff x="0" y="0"/>
            <a:chExt cx="10292483" cy="4122828"/>
          </a:xfrm>
        </p:grpSpPr>
        <p:sp>
          <p:nvSpPr>
            <p:cNvPr name="AutoShape 7" id="7"/>
            <p:cNvSpPr/>
            <p:nvPr/>
          </p:nvSpPr>
          <p:spPr>
            <a:xfrm>
              <a:off x="45610" y="4091078"/>
              <a:ext cx="9683477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0292483" cy="417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30"/>
                </a:lnSpc>
              </a:pPr>
              <a:r>
                <a:rPr lang="en-US" sz="2950">
                  <a:solidFill>
                    <a:srgbClr val="FFFFFF"/>
                  </a:solidFill>
                  <a:latin typeface="Poppins Italics"/>
                </a:rPr>
                <a:t>The big advantage of this type of monetization is that “people are willing to invest their time — rather than money — to try out a new app,”</a:t>
              </a:r>
            </a:p>
            <a:p>
              <a:pPr algn="just">
                <a:lnSpc>
                  <a:spcPts val="4130"/>
                </a:lnSpc>
              </a:pPr>
              <a:r>
                <a:rPr lang="en-US" sz="2950">
                  <a:solidFill>
                    <a:srgbClr val="FFFFFF"/>
                  </a:solidFill>
                  <a:latin typeface="Poppins Italics"/>
                </a:rPr>
                <a:t>Public Speaking VR designed by VirtualSpeech Ltd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11548" y="2500451"/>
            <a:ext cx="8057329" cy="6355189"/>
          </a:xfrm>
          <a:custGeom>
            <a:avLst/>
            <a:gdLst/>
            <a:ahLst/>
            <a:cxnLst/>
            <a:rect r="r" b="b" t="t" l="l"/>
            <a:pathLst>
              <a:path h="6355189" w="8057329">
                <a:moveTo>
                  <a:pt x="0" y="0"/>
                </a:moveTo>
                <a:lnTo>
                  <a:pt x="8057329" y="0"/>
                </a:lnTo>
                <a:lnTo>
                  <a:pt x="8057329" y="6355189"/>
                </a:lnTo>
                <a:lnTo>
                  <a:pt x="0" y="6355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4836" y="354013"/>
            <a:ext cx="15894464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"/>
              </a:rPr>
              <a:t>IN-APP PURCHASES (IAP)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34107" y="3827459"/>
            <a:ext cx="7525193" cy="1026423"/>
            <a:chOff x="0" y="0"/>
            <a:chExt cx="10033590" cy="1368564"/>
          </a:xfrm>
        </p:grpSpPr>
        <p:sp>
          <p:nvSpPr>
            <p:cNvPr name="AutoShape 12" id="12"/>
            <p:cNvSpPr/>
            <p:nvPr/>
          </p:nvSpPr>
          <p:spPr>
            <a:xfrm flipV="true">
              <a:off x="67" y="1317764"/>
              <a:ext cx="9590035" cy="254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10033590" cy="1373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34"/>
                </a:lnSpc>
              </a:pPr>
              <a:r>
                <a:rPr lang="en-US" sz="2953">
                  <a:solidFill>
                    <a:srgbClr val="FFFFFF"/>
                  </a:solidFill>
                  <a:latin typeface="Poppins Italics"/>
                </a:rPr>
                <a:t>Buying characters, real-estate, avatars, etc in virtual reality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637023" y="2932815"/>
            <a:ext cx="7719362" cy="1522719"/>
            <a:chOff x="0" y="0"/>
            <a:chExt cx="10292483" cy="2030291"/>
          </a:xfrm>
        </p:grpSpPr>
        <p:sp>
          <p:nvSpPr>
            <p:cNvPr name="AutoShape 4" id="4"/>
            <p:cNvSpPr/>
            <p:nvPr/>
          </p:nvSpPr>
          <p:spPr>
            <a:xfrm>
              <a:off x="0" y="1427488"/>
              <a:ext cx="9683477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10292483" cy="2116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70"/>
                </a:lnSpc>
              </a:pPr>
              <a:r>
                <a:rPr lang="en-US" sz="3050">
                  <a:solidFill>
                    <a:srgbClr val="FFFFFF"/>
                  </a:solidFill>
                  <a:latin typeface="Poppins"/>
                </a:rPr>
                <a:t>The most preferable monetization model</a:t>
              </a:r>
            </a:p>
            <a:p>
              <a:pPr algn="just">
                <a:lnSpc>
                  <a:spcPts val="427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39938" y="5143500"/>
            <a:ext cx="7719362" cy="3122919"/>
            <a:chOff x="0" y="0"/>
            <a:chExt cx="10292483" cy="4163891"/>
          </a:xfrm>
        </p:grpSpPr>
        <p:sp>
          <p:nvSpPr>
            <p:cNvPr name="AutoShape 7" id="7"/>
            <p:cNvSpPr/>
            <p:nvPr/>
          </p:nvSpPr>
          <p:spPr>
            <a:xfrm>
              <a:off x="0" y="3506065"/>
              <a:ext cx="9683477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0292483" cy="4249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70"/>
                </a:lnSpc>
              </a:pPr>
              <a:r>
                <a:rPr lang="en-US" sz="3050">
                  <a:solidFill>
                    <a:srgbClr val="FFFFFF"/>
                  </a:solidFill>
                  <a:latin typeface="Poppins Italics"/>
                </a:rPr>
                <a:t>NYT VR, a virtual reality version of one of the world’s popular newspapers — The New York Times, that has over 500,000 installs in app stores uses a pure advertising model.</a:t>
              </a:r>
            </a:p>
            <a:p>
              <a:pPr algn="just">
                <a:lnSpc>
                  <a:spcPts val="427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21624" y="2636204"/>
            <a:ext cx="8115300" cy="6083684"/>
          </a:xfrm>
          <a:custGeom>
            <a:avLst/>
            <a:gdLst/>
            <a:ahLst/>
            <a:cxnLst/>
            <a:rect r="r" b="b" t="t" l="l"/>
            <a:pathLst>
              <a:path h="6083684" w="8115300">
                <a:moveTo>
                  <a:pt x="0" y="0"/>
                </a:moveTo>
                <a:lnTo>
                  <a:pt x="8115300" y="0"/>
                </a:lnTo>
                <a:lnTo>
                  <a:pt x="8115300" y="6083684"/>
                </a:lnTo>
                <a:lnTo>
                  <a:pt x="0" y="608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10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4836" y="354013"/>
            <a:ext cx="15894464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"/>
              </a:rPr>
              <a:t>IN APP ADVERTISEMENTS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447019" y="1987600"/>
            <a:ext cx="9028530" cy="728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4"/>
              </a:lnSpc>
            </a:pPr>
          </a:p>
          <a:p>
            <a:pPr algn="just" marL="656054" indent="-328027" lvl="1">
              <a:lnSpc>
                <a:spcPts val="3676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Poppins"/>
              </a:rPr>
              <a:t>Limited Realism: Difficulty achieving true photorealism and realistic physical interactions.</a:t>
            </a:r>
          </a:p>
          <a:p>
            <a:pPr algn="just" marL="656054" indent="-328027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Poppins"/>
              </a:rPr>
              <a:t>High Cost: Expensive equipment and systems, limiting accessibility.</a:t>
            </a:r>
          </a:p>
          <a:p>
            <a:pPr algn="just" marL="656054" indent="-328027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Poppins"/>
              </a:rPr>
              <a:t>Technical Limitations: Processing power, latency, and resolution constraints.</a:t>
            </a:r>
          </a:p>
          <a:p>
            <a:pPr algn="just" marL="656054" indent="-328027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Poppins"/>
              </a:rPr>
              <a:t>Content Availability and Quality: Limited selection and varying quality of VR experiences.</a:t>
            </a:r>
          </a:p>
          <a:p>
            <a:pPr algn="just" marL="656054" indent="-328027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FFF"/>
                </a:solidFill>
                <a:latin typeface="Poppins"/>
              </a:rPr>
              <a:t>Ethical and Social Implications: Privacy, data security, and psychological effects.</a:t>
            </a:r>
          </a:p>
          <a:p>
            <a:pPr algn="just">
              <a:lnSpc>
                <a:spcPts val="425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59855" y="2450384"/>
            <a:ext cx="5867791" cy="6455324"/>
          </a:xfrm>
          <a:custGeom>
            <a:avLst/>
            <a:gdLst/>
            <a:ahLst/>
            <a:cxnLst/>
            <a:rect r="r" b="b" t="t" l="l"/>
            <a:pathLst>
              <a:path h="6455324" w="5867791">
                <a:moveTo>
                  <a:pt x="0" y="0"/>
                </a:moveTo>
                <a:lnTo>
                  <a:pt x="5867792" y="0"/>
                </a:lnTo>
                <a:lnTo>
                  <a:pt x="5867792" y="6455323"/>
                </a:lnTo>
                <a:lnTo>
                  <a:pt x="0" y="6455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4836" y="354013"/>
            <a:ext cx="15894464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"/>
              </a:rPr>
              <a:t>CHALLENGES &amp; RISKS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636948" y="2317727"/>
            <a:ext cx="7622352" cy="2104042"/>
            <a:chOff x="0" y="0"/>
            <a:chExt cx="10163136" cy="2805390"/>
          </a:xfrm>
        </p:grpSpPr>
        <p:sp>
          <p:nvSpPr>
            <p:cNvPr name="AutoShape 4" id="4"/>
            <p:cNvSpPr/>
            <p:nvPr/>
          </p:nvSpPr>
          <p:spPr>
            <a:xfrm>
              <a:off x="0" y="2773640"/>
              <a:ext cx="10163037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99" y="-95250"/>
              <a:ext cx="10163037" cy="2837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54"/>
                </a:lnSpc>
              </a:pPr>
              <a:r>
                <a:rPr lang="en-US" sz="3038">
                  <a:solidFill>
                    <a:srgbClr val="FFFFFF"/>
                  </a:solidFill>
                  <a:latin typeface="Poppins"/>
                </a:rPr>
                <a:t>Virtual Reality (VR) is an exciting and transformative technology that offers immersive and interactive experiences in a virtual world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6091" y="2528262"/>
            <a:ext cx="8399424" cy="6299568"/>
          </a:xfrm>
          <a:custGeom>
            <a:avLst/>
            <a:gdLst/>
            <a:ahLst/>
            <a:cxnLst/>
            <a:rect r="r" b="b" t="t" l="l"/>
            <a:pathLst>
              <a:path h="6299568" w="8399424">
                <a:moveTo>
                  <a:pt x="0" y="0"/>
                </a:moveTo>
                <a:lnTo>
                  <a:pt x="8399423" y="0"/>
                </a:lnTo>
                <a:lnTo>
                  <a:pt x="8399423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85" t="0" r="-628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88406" y="5143500"/>
            <a:ext cx="7767979" cy="3755767"/>
            <a:chOff x="0" y="0"/>
            <a:chExt cx="10357305" cy="5007689"/>
          </a:xfrm>
        </p:grpSpPr>
        <p:sp>
          <p:nvSpPr>
            <p:cNvPr name="AutoShape 8" id="8"/>
            <p:cNvSpPr/>
            <p:nvPr/>
          </p:nvSpPr>
          <p:spPr>
            <a:xfrm flipV="true">
              <a:off x="99" y="4944189"/>
              <a:ext cx="10163037" cy="3175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64822" y="-85725"/>
              <a:ext cx="10292483" cy="4960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70"/>
                </a:lnSpc>
              </a:pPr>
              <a:r>
                <a:rPr lang="en-US" sz="3050">
                  <a:solidFill>
                    <a:srgbClr val="FFFFFF"/>
                  </a:solidFill>
                  <a:latin typeface="Poppins Italics"/>
                </a:rPr>
                <a:t>With advancements in technology, VR is becoming increasingly accessible, offering more affordable and high-quality experiences. It has the potential to revolutionize various industries by enhancing learning, training, design, communication, and entertainment.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64836" y="354013"/>
            <a:ext cx="15894464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"/>
              </a:rPr>
              <a:t>CONCLUSION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656059" y="1028700"/>
            <a:ext cx="6405372" cy="8229600"/>
          </a:xfrm>
          <a:custGeom>
            <a:avLst/>
            <a:gdLst/>
            <a:ahLst/>
            <a:cxnLst/>
            <a:rect r="r" b="b" t="t" l="l"/>
            <a:pathLst>
              <a:path h="8229600" w="6405372">
                <a:moveTo>
                  <a:pt x="0" y="0"/>
                </a:moveTo>
                <a:lnTo>
                  <a:pt x="6405372" y="0"/>
                </a:lnTo>
                <a:lnTo>
                  <a:pt x="64053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34936"/>
            <a:ext cx="10093583" cy="394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Arcade Gamer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56921" y="1028700"/>
            <a:ext cx="7002379" cy="8229600"/>
            <a:chOff x="0" y="0"/>
            <a:chExt cx="9336505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6069" t="0" r="26069" b="0"/>
            <a:stretch>
              <a:fillRect/>
            </a:stretch>
          </p:blipFill>
          <p:spPr>
            <a:xfrm flipH="false" flipV="false">
              <a:off x="0" y="0"/>
              <a:ext cx="9336505" cy="109728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847725"/>
            <a:ext cx="8716879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"/>
              </a:rPr>
              <a:t>TYPES OF VR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460081"/>
            <a:ext cx="8716879" cy="4890989"/>
            <a:chOff x="0" y="0"/>
            <a:chExt cx="11622505" cy="652131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11622505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</a:rPr>
                <a:t>Non-Immersive Virtual Reality</a:t>
              </a:r>
            </a:p>
            <a:p>
              <a:pPr algn="just">
                <a:lnSpc>
                  <a:spcPts val="419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180285"/>
              <a:ext cx="11622505" cy="2070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</a:rPr>
                <a:t>Collaborative VR</a:t>
              </a:r>
            </a:p>
            <a:p>
              <a:pPr algn="just">
                <a:lnSpc>
                  <a:spcPts val="4199"/>
                </a:lnSpc>
              </a:pPr>
            </a:p>
            <a:p>
              <a:pPr algn="just">
                <a:lnSpc>
                  <a:spcPts val="419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810933"/>
              <a:ext cx="11622505" cy="2070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</a:rPr>
                <a:t>Semi-Immersive Virtual Reality</a:t>
              </a:r>
            </a:p>
            <a:p>
              <a:pPr algn="just">
                <a:lnSpc>
                  <a:spcPts val="4199"/>
                </a:lnSpc>
              </a:pPr>
            </a:p>
            <a:p>
              <a:pPr algn="just">
                <a:lnSpc>
                  <a:spcPts val="41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67367"/>
              <a:ext cx="11622505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</a:rPr>
                <a:t>Fully IImmersive Virtual Reality</a:t>
              </a:r>
            </a:p>
            <a:p>
              <a:pPr algn="just">
                <a:lnSpc>
                  <a:spcPts val="419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48218"/>
              <a:ext cx="11622505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</a:rPr>
                <a:t>Augmented Reality AR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83497" y="4708504"/>
            <a:ext cx="4938556" cy="3159561"/>
          </a:xfrm>
          <a:custGeom>
            <a:avLst/>
            <a:gdLst/>
            <a:ahLst/>
            <a:cxnLst/>
            <a:rect r="r" b="b" t="t" l="l"/>
            <a:pathLst>
              <a:path h="3159561" w="4938556">
                <a:moveTo>
                  <a:pt x="0" y="0"/>
                </a:moveTo>
                <a:lnTo>
                  <a:pt x="4938556" y="0"/>
                </a:lnTo>
                <a:lnTo>
                  <a:pt x="4938556" y="3159561"/>
                </a:lnTo>
                <a:lnTo>
                  <a:pt x="0" y="3159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07" t="0" r="-650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18978" y="4708504"/>
            <a:ext cx="4752960" cy="3159561"/>
          </a:xfrm>
          <a:custGeom>
            <a:avLst/>
            <a:gdLst/>
            <a:ahLst/>
            <a:cxnLst/>
            <a:rect r="r" b="b" t="t" l="l"/>
            <a:pathLst>
              <a:path h="3159561" w="4752960">
                <a:moveTo>
                  <a:pt x="0" y="0"/>
                </a:moveTo>
                <a:lnTo>
                  <a:pt x="4752960" y="0"/>
                </a:lnTo>
                <a:lnTo>
                  <a:pt x="4752960" y="3159561"/>
                </a:lnTo>
                <a:lnTo>
                  <a:pt x="0" y="315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67238" y="1305791"/>
            <a:ext cx="6859905" cy="7675418"/>
          </a:xfrm>
          <a:custGeom>
            <a:avLst/>
            <a:gdLst/>
            <a:ahLst/>
            <a:cxnLst/>
            <a:rect r="r" b="b" t="t" l="l"/>
            <a:pathLst>
              <a:path h="7675418" w="6859905">
                <a:moveTo>
                  <a:pt x="0" y="0"/>
                </a:moveTo>
                <a:lnTo>
                  <a:pt x="6859905" y="0"/>
                </a:lnTo>
                <a:lnTo>
                  <a:pt x="6859905" y="7675418"/>
                </a:lnTo>
                <a:lnTo>
                  <a:pt x="0" y="7675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8451"/>
            <a:ext cx="8326903" cy="147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80"/>
              </a:lnSpc>
            </a:pPr>
            <a:r>
              <a:rPr lang="en-US" sz="8200">
                <a:solidFill>
                  <a:srgbClr val="FFFFFF"/>
                </a:solidFill>
                <a:latin typeface="Arcade Gamer"/>
              </a:rPr>
              <a:t>VR DEVICES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320" y="3175389"/>
            <a:ext cx="3538591" cy="7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7"/>
              </a:lnSpc>
            </a:pPr>
            <a:r>
              <a:rPr lang="en-US" sz="4197">
                <a:solidFill>
                  <a:srgbClr val="FFFFFF"/>
                </a:solidFill>
                <a:latin typeface="Poppins"/>
              </a:rPr>
              <a:t>STANDALONE      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43459" y="3175389"/>
            <a:ext cx="2503999" cy="7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7"/>
              </a:lnSpc>
            </a:pPr>
            <a:r>
              <a:rPr lang="en-US" sz="4197">
                <a:solidFill>
                  <a:srgbClr val="FFFFFF"/>
                </a:solidFill>
                <a:latin typeface="Poppins"/>
              </a:rPr>
              <a:t>TETHERED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01507" y="496888"/>
            <a:ext cx="7122695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rcade Gamer"/>
              </a:rPr>
              <a:t>VR ACCESSORIES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445305" y="2005687"/>
            <a:ext cx="4835098" cy="2694871"/>
            <a:chOff x="0" y="0"/>
            <a:chExt cx="6446798" cy="35931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0452" y="0"/>
              <a:ext cx="5597492" cy="2938709"/>
            </a:xfrm>
            <a:custGeom>
              <a:avLst/>
              <a:gdLst/>
              <a:ahLst/>
              <a:cxnLst/>
              <a:rect r="r" b="b" t="t" l="l"/>
              <a:pathLst>
                <a:path h="2938709" w="5597492">
                  <a:moveTo>
                    <a:pt x="0" y="0"/>
                  </a:moveTo>
                  <a:lnTo>
                    <a:pt x="5597492" y="0"/>
                  </a:lnTo>
                  <a:lnTo>
                    <a:pt x="5597492" y="2938709"/>
                  </a:lnTo>
                  <a:lnTo>
                    <a:pt x="0" y="2938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3817" r="-2651" b="-3211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814684"/>
              <a:ext cx="6446798" cy="778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FFFFFF"/>
                  </a:solidFill>
                  <a:latin typeface="Poppins Bold"/>
                </a:rPr>
                <a:t>VR COVERS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26621" y="6494219"/>
            <a:ext cx="4835098" cy="2845621"/>
            <a:chOff x="0" y="0"/>
            <a:chExt cx="6446798" cy="37941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77479" y="0"/>
              <a:ext cx="5091841" cy="2997573"/>
            </a:xfrm>
            <a:custGeom>
              <a:avLst/>
              <a:gdLst/>
              <a:ahLst/>
              <a:cxnLst/>
              <a:rect r="r" b="b" t="t" l="l"/>
              <a:pathLst>
                <a:path h="2997573" w="5091841">
                  <a:moveTo>
                    <a:pt x="0" y="0"/>
                  </a:moveTo>
                  <a:lnTo>
                    <a:pt x="5091840" y="0"/>
                  </a:lnTo>
                  <a:lnTo>
                    <a:pt x="5091840" y="2997573"/>
                  </a:lnTo>
                  <a:lnTo>
                    <a:pt x="0" y="2997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762" r="0" b="-1384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015685"/>
              <a:ext cx="6446798" cy="778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FFFFFF"/>
                  </a:solidFill>
                  <a:latin typeface="Poppins Bold"/>
                </a:rPr>
                <a:t>VR GLOVES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389654" y="5486023"/>
            <a:ext cx="4835098" cy="3853817"/>
            <a:chOff x="0" y="0"/>
            <a:chExt cx="6446798" cy="51384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44223" y="0"/>
              <a:ext cx="4464122" cy="3932821"/>
            </a:xfrm>
            <a:custGeom>
              <a:avLst/>
              <a:gdLst/>
              <a:ahLst/>
              <a:cxnLst/>
              <a:rect r="r" b="b" t="t" l="l"/>
              <a:pathLst>
                <a:path h="3932821" w="4464122">
                  <a:moveTo>
                    <a:pt x="0" y="0"/>
                  </a:moveTo>
                  <a:lnTo>
                    <a:pt x="4464122" y="0"/>
                  </a:lnTo>
                  <a:lnTo>
                    <a:pt x="4464122" y="3932821"/>
                  </a:lnTo>
                  <a:lnTo>
                    <a:pt x="0" y="393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588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4359946"/>
              <a:ext cx="6446798" cy="778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FFFFFF"/>
                  </a:solidFill>
                  <a:latin typeface="Poppins Bold"/>
                </a:rPr>
                <a:t>TRCKER OF BODY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207535" y="5834351"/>
            <a:ext cx="5268431" cy="3505489"/>
            <a:chOff x="0" y="0"/>
            <a:chExt cx="7024574" cy="46739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24574" cy="3468384"/>
            </a:xfrm>
            <a:custGeom>
              <a:avLst/>
              <a:gdLst/>
              <a:ahLst/>
              <a:cxnLst/>
              <a:rect r="r" b="b" t="t" l="l"/>
              <a:pathLst>
                <a:path h="3468384" w="7024574">
                  <a:moveTo>
                    <a:pt x="0" y="0"/>
                  </a:moveTo>
                  <a:lnTo>
                    <a:pt x="7024574" y="0"/>
                  </a:lnTo>
                  <a:lnTo>
                    <a:pt x="7024574" y="3468384"/>
                  </a:lnTo>
                  <a:lnTo>
                    <a:pt x="0" y="3468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88888" y="3895509"/>
              <a:ext cx="6446798" cy="778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FFFFFF"/>
                  </a:solidFill>
                  <a:latin typeface="Poppins Bold"/>
                </a:rPr>
                <a:t>VR LENSES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38648" y="2782031"/>
            <a:ext cx="15810705" cy="7353418"/>
            <a:chOff x="0" y="0"/>
            <a:chExt cx="21080939" cy="980455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1503847" y="0"/>
              <a:ext cx="8639168" cy="9804557"/>
              <a:chOff x="0" y="0"/>
              <a:chExt cx="1200480" cy="136242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00480" cy="1362420"/>
              </a:xfrm>
              <a:custGeom>
                <a:avLst/>
                <a:gdLst/>
                <a:ahLst/>
                <a:cxnLst/>
                <a:rect r="r" b="b" t="t" l="l"/>
                <a:pathLst>
                  <a:path h="1362420" w="1200480">
                    <a:moveTo>
                      <a:pt x="47794" y="0"/>
                    </a:moveTo>
                    <a:lnTo>
                      <a:pt x="1152686" y="0"/>
                    </a:lnTo>
                    <a:cubicBezTo>
                      <a:pt x="1165362" y="0"/>
                      <a:pt x="1177519" y="5035"/>
                      <a:pt x="1186482" y="13999"/>
                    </a:cubicBezTo>
                    <a:cubicBezTo>
                      <a:pt x="1195445" y="22962"/>
                      <a:pt x="1200480" y="35118"/>
                      <a:pt x="1200480" y="47794"/>
                    </a:cubicBezTo>
                    <a:lnTo>
                      <a:pt x="1200480" y="1314626"/>
                    </a:lnTo>
                    <a:cubicBezTo>
                      <a:pt x="1200480" y="1327302"/>
                      <a:pt x="1195445" y="1339459"/>
                      <a:pt x="1186482" y="1348422"/>
                    </a:cubicBezTo>
                    <a:cubicBezTo>
                      <a:pt x="1177519" y="1357385"/>
                      <a:pt x="1165362" y="1362420"/>
                      <a:pt x="1152686" y="1362420"/>
                    </a:cubicBezTo>
                    <a:lnTo>
                      <a:pt x="47794" y="1362420"/>
                    </a:lnTo>
                    <a:cubicBezTo>
                      <a:pt x="35118" y="1362420"/>
                      <a:pt x="22962" y="1357385"/>
                      <a:pt x="13999" y="1348422"/>
                    </a:cubicBezTo>
                    <a:cubicBezTo>
                      <a:pt x="5035" y="1339459"/>
                      <a:pt x="0" y="1327302"/>
                      <a:pt x="0" y="1314626"/>
                    </a:cubicBezTo>
                    <a:lnTo>
                      <a:pt x="0" y="47794"/>
                    </a:lnTo>
                    <a:cubicBezTo>
                      <a:pt x="0" y="35118"/>
                      <a:pt x="5035" y="22962"/>
                      <a:pt x="13999" y="13999"/>
                    </a:cubicBezTo>
                    <a:cubicBezTo>
                      <a:pt x="22962" y="5035"/>
                      <a:pt x="35118" y="0"/>
                      <a:pt x="4779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40969" y="0"/>
              <a:ext cx="8639168" cy="9804557"/>
              <a:chOff x="0" y="0"/>
              <a:chExt cx="1200480" cy="13624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00480" cy="1362420"/>
              </a:xfrm>
              <a:custGeom>
                <a:avLst/>
                <a:gdLst/>
                <a:ahLst/>
                <a:cxnLst/>
                <a:rect r="r" b="b" t="t" l="l"/>
                <a:pathLst>
                  <a:path h="1362420" w="1200480">
                    <a:moveTo>
                      <a:pt x="47794" y="0"/>
                    </a:moveTo>
                    <a:lnTo>
                      <a:pt x="1152686" y="0"/>
                    </a:lnTo>
                    <a:cubicBezTo>
                      <a:pt x="1165362" y="0"/>
                      <a:pt x="1177519" y="5035"/>
                      <a:pt x="1186482" y="13999"/>
                    </a:cubicBezTo>
                    <a:cubicBezTo>
                      <a:pt x="1195445" y="22962"/>
                      <a:pt x="1200480" y="35118"/>
                      <a:pt x="1200480" y="47794"/>
                    </a:cubicBezTo>
                    <a:lnTo>
                      <a:pt x="1200480" y="1314626"/>
                    </a:lnTo>
                    <a:cubicBezTo>
                      <a:pt x="1200480" y="1327302"/>
                      <a:pt x="1195445" y="1339459"/>
                      <a:pt x="1186482" y="1348422"/>
                    </a:cubicBezTo>
                    <a:cubicBezTo>
                      <a:pt x="1177519" y="1357385"/>
                      <a:pt x="1165362" y="1362420"/>
                      <a:pt x="1152686" y="1362420"/>
                    </a:cubicBezTo>
                    <a:lnTo>
                      <a:pt x="47794" y="1362420"/>
                    </a:lnTo>
                    <a:cubicBezTo>
                      <a:pt x="35118" y="1362420"/>
                      <a:pt x="22962" y="1357385"/>
                      <a:pt x="13999" y="1348422"/>
                    </a:cubicBezTo>
                    <a:cubicBezTo>
                      <a:pt x="5035" y="1339459"/>
                      <a:pt x="0" y="1327302"/>
                      <a:pt x="0" y="1314626"/>
                    </a:cubicBezTo>
                    <a:lnTo>
                      <a:pt x="0" y="47794"/>
                    </a:lnTo>
                    <a:cubicBezTo>
                      <a:pt x="0" y="35118"/>
                      <a:pt x="5035" y="22962"/>
                      <a:pt x="13999" y="13999"/>
                    </a:cubicBezTo>
                    <a:cubicBezTo>
                      <a:pt x="22962" y="5035"/>
                      <a:pt x="35118" y="0"/>
                      <a:pt x="4779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721835"/>
              <a:ext cx="7173400" cy="931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28"/>
                </a:lnSpc>
              </a:pPr>
              <a:r>
                <a:rPr lang="en-US" sz="4020">
                  <a:solidFill>
                    <a:srgbClr val="FFFFFF"/>
                  </a:solidFill>
                  <a:latin typeface="Poppins Bold"/>
                </a:rPr>
                <a:t>ADVANTAGES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801257" y="721835"/>
              <a:ext cx="7173400" cy="931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28"/>
                </a:lnSpc>
              </a:pPr>
              <a:r>
                <a:rPr lang="en-US" sz="4020">
                  <a:solidFill>
                    <a:srgbClr val="FFFFFF"/>
                  </a:solidFill>
                  <a:latin typeface="Poppins Bold"/>
                </a:rPr>
                <a:t>DISADVANTAGES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02719" y="2127744"/>
              <a:ext cx="9677418" cy="5342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6096" indent="-318048" lvl="1">
                <a:lnSpc>
                  <a:spcPts val="4124"/>
                </a:lnSpc>
                <a:buFont typeface="Arial"/>
                <a:buChar char="•"/>
              </a:pPr>
              <a:r>
                <a:rPr lang="en-US" sz="2946">
                  <a:solidFill>
                    <a:srgbClr val="FFFFFF"/>
                  </a:solidFill>
                  <a:latin typeface="Poppins"/>
                </a:rPr>
                <a:t>Enhanced Customer Engagement</a:t>
              </a:r>
            </a:p>
            <a:p>
              <a:pPr marL="636096" indent="-318048" lvl="1">
                <a:lnSpc>
                  <a:spcPts val="4124"/>
                </a:lnSpc>
                <a:buFont typeface="Arial"/>
                <a:buChar char="•"/>
              </a:pPr>
              <a:r>
                <a:rPr lang="en-US" sz="2946">
                  <a:solidFill>
                    <a:srgbClr val="FFFFFF"/>
                  </a:solidFill>
                  <a:latin typeface="Poppins"/>
                </a:rPr>
                <a:t>Improved Customer Retention</a:t>
              </a:r>
            </a:p>
            <a:p>
              <a:pPr marL="636096" indent="-318048" lvl="1">
                <a:lnSpc>
                  <a:spcPts val="4124"/>
                </a:lnSpc>
                <a:buFont typeface="Arial"/>
                <a:buChar char="•"/>
              </a:pPr>
              <a:r>
                <a:rPr lang="en-US" sz="2946">
                  <a:solidFill>
                    <a:srgbClr val="FFFFFF"/>
                  </a:solidFill>
                  <a:latin typeface="Poppins"/>
                </a:rPr>
                <a:t>Streamlined Product Designs</a:t>
              </a:r>
            </a:p>
            <a:p>
              <a:pPr marL="636096" indent="-318048" lvl="1">
                <a:lnSpc>
                  <a:spcPts val="4124"/>
                </a:lnSpc>
                <a:buFont typeface="Arial"/>
                <a:buChar char="•"/>
              </a:pPr>
              <a:r>
                <a:rPr lang="en-US" sz="2946">
                  <a:solidFill>
                    <a:srgbClr val="FFFFFF"/>
                  </a:solidFill>
                  <a:latin typeface="Poppins"/>
                </a:rPr>
                <a:t>Optimized Return on Investment (ROI)</a:t>
              </a:r>
            </a:p>
            <a:p>
              <a:pPr marL="636096" indent="-318048" lvl="1">
                <a:lnSpc>
                  <a:spcPts val="4124"/>
                </a:lnSpc>
                <a:buFont typeface="Arial"/>
                <a:buChar char="•"/>
              </a:pPr>
              <a:r>
                <a:rPr lang="en-US" sz="2946">
                  <a:solidFill>
                    <a:srgbClr val="FFFFFF"/>
                  </a:solidFill>
                  <a:latin typeface="Poppins"/>
                </a:rPr>
                <a:t>Reduced Costs</a:t>
              </a:r>
            </a:p>
            <a:p>
              <a:pPr marL="636096" indent="-318048" lvl="1">
                <a:lnSpc>
                  <a:spcPts val="4124"/>
                </a:lnSpc>
                <a:buFont typeface="Arial"/>
                <a:buChar char="•"/>
              </a:pPr>
              <a:r>
                <a:rPr lang="en-US" sz="2946">
                  <a:solidFill>
                    <a:srgbClr val="FFFFFF"/>
                  </a:solidFill>
                  <a:latin typeface="Poppins"/>
                </a:rPr>
                <a:t>Remote Connectivity</a:t>
              </a:r>
            </a:p>
            <a:p>
              <a:pPr algn="ctr">
                <a:lnSpc>
                  <a:spcPts val="328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018274" y="2137785"/>
              <a:ext cx="9062666" cy="544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6903" indent="-318451" lvl="1">
                <a:lnSpc>
                  <a:spcPts val="4129"/>
                </a:lnSpc>
                <a:buFont typeface="Arial"/>
                <a:buChar char="•"/>
              </a:pPr>
              <a:r>
                <a:rPr lang="en-US" sz="2949">
                  <a:solidFill>
                    <a:srgbClr val="FFFFFF"/>
                  </a:solidFill>
                  <a:latin typeface="Poppins"/>
                </a:rPr>
                <a:t>High cost</a:t>
              </a:r>
            </a:p>
            <a:p>
              <a:pPr marL="636903" indent="-318451" lvl="1">
                <a:lnSpc>
                  <a:spcPts val="4129"/>
                </a:lnSpc>
                <a:buFont typeface="Arial"/>
                <a:buChar char="•"/>
              </a:pPr>
              <a:r>
                <a:rPr lang="en-US" sz="2949">
                  <a:solidFill>
                    <a:srgbClr val="FFFFFF"/>
                  </a:solidFill>
                  <a:latin typeface="Poppins"/>
                </a:rPr>
                <a:t>Compatibility Issues with Advancing Technology</a:t>
              </a:r>
            </a:p>
            <a:p>
              <a:pPr marL="636903" indent="-318451" lvl="1">
                <a:lnSpc>
                  <a:spcPts val="4129"/>
                </a:lnSpc>
                <a:buFont typeface="Arial"/>
                <a:buChar char="•"/>
              </a:pPr>
              <a:r>
                <a:rPr lang="en-US" sz="2949">
                  <a:solidFill>
                    <a:srgbClr val="FFFFFF"/>
                  </a:solidFill>
                  <a:latin typeface="Poppins"/>
                </a:rPr>
                <a:t>Limited Content Availability</a:t>
              </a:r>
            </a:p>
            <a:p>
              <a:pPr marL="636903" indent="-318451" lvl="1">
                <a:lnSpc>
                  <a:spcPts val="4129"/>
                </a:lnSpc>
                <a:buFont typeface="Arial"/>
                <a:buChar char="•"/>
              </a:pPr>
              <a:r>
                <a:rPr lang="en-US" sz="2949">
                  <a:solidFill>
                    <a:srgbClr val="FFFFFF"/>
                  </a:solidFill>
                  <a:latin typeface="Poppins"/>
                </a:rPr>
                <a:t>Health Concerns</a:t>
              </a:r>
            </a:p>
            <a:p>
              <a:pPr marL="636903" indent="-318451" lvl="1">
                <a:lnSpc>
                  <a:spcPts val="4129"/>
                </a:lnSpc>
                <a:buFont typeface="Arial"/>
                <a:buChar char="•"/>
              </a:pPr>
              <a:r>
                <a:rPr lang="en-US" sz="2949">
                  <a:solidFill>
                    <a:srgbClr val="FFFFFF"/>
                  </a:solidFill>
                  <a:latin typeface="Poppins"/>
                </a:rPr>
                <a:t>Negative Effects of Isolation and Dependence on VR</a:t>
              </a:r>
            </a:p>
            <a:p>
              <a:pPr algn="ctr">
                <a:lnSpc>
                  <a:spcPts val="337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05931" y="473401"/>
            <a:ext cx="13276138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rcade Gamer"/>
              </a:rPr>
              <a:t>ADVANTAGES AND DISADVANTAGES OF VR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28700" y="4524133"/>
            <a:ext cx="7404109" cy="4734167"/>
          </a:xfrm>
          <a:custGeom>
            <a:avLst/>
            <a:gdLst/>
            <a:ahLst/>
            <a:cxnLst/>
            <a:rect r="r" b="b" t="t" l="l"/>
            <a:pathLst>
              <a:path h="4734167" w="7404109">
                <a:moveTo>
                  <a:pt x="0" y="0"/>
                </a:moveTo>
                <a:lnTo>
                  <a:pt x="7404109" y="0"/>
                </a:lnTo>
                <a:lnTo>
                  <a:pt x="7404109" y="4734167"/>
                </a:lnTo>
                <a:lnTo>
                  <a:pt x="0" y="4734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7725"/>
            <a:ext cx="7593034" cy="232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rcade Gamer"/>
              </a:rPr>
              <a:t>WHAT IS VR CONCEPT?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488758" y="1788254"/>
            <a:ext cx="8154854" cy="1414780"/>
            <a:chOff x="0" y="0"/>
            <a:chExt cx="10873138" cy="1886374"/>
          </a:xfrm>
        </p:grpSpPr>
        <p:sp>
          <p:nvSpPr>
            <p:cNvPr name="AutoShape 6" id="6"/>
            <p:cNvSpPr/>
            <p:nvPr/>
          </p:nvSpPr>
          <p:spPr>
            <a:xfrm rot="0">
              <a:off x="130947" y="1600253"/>
              <a:ext cx="10229775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0873138" cy="1972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oppins"/>
                </a:rPr>
                <a:t>VR creates a simulated experience that can be similar to or different from the real world.</a:t>
              </a:r>
            </a:p>
            <a:p>
              <a:pPr algn="just">
                <a:lnSpc>
                  <a:spcPts val="39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86969" y="4188460"/>
            <a:ext cx="8056643" cy="1910080"/>
            <a:chOff x="0" y="0"/>
            <a:chExt cx="10742191" cy="2546773"/>
          </a:xfrm>
        </p:grpSpPr>
        <p:sp>
          <p:nvSpPr>
            <p:cNvPr name="AutoShape 9" id="9"/>
            <p:cNvSpPr/>
            <p:nvPr/>
          </p:nvSpPr>
          <p:spPr>
            <a:xfrm rot="0">
              <a:off x="0" y="2079209"/>
              <a:ext cx="10229775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10742191" cy="2632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oppins"/>
                </a:rPr>
                <a:t>It typically involves wearing a head-mounted display (HMD) and may incorporate other sensory inputs.</a:t>
              </a:r>
            </a:p>
            <a:p>
              <a:pPr algn="just">
                <a:lnSpc>
                  <a:spcPts val="39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86969" y="7066760"/>
            <a:ext cx="8479399" cy="1910080"/>
            <a:chOff x="0" y="0"/>
            <a:chExt cx="11305865" cy="2546773"/>
          </a:xfrm>
        </p:grpSpPr>
        <p:sp>
          <p:nvSpPr>
            <p:cNvPr name="AutoShape 12" id="12"/>
            <p:cNvSpPr/>
            <p:nvPr/>
          </p:nvSpPr>
          <p:spPr>
            <a:xfrm rot="0">
              <a:off x="0" y="2137362"/>
              <a:ext cx="10229775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11305865" cy="2632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oppins"/>
                </a:rPr>
                <a:t>It blurs the line between the physical and virtual realms, enabling users to perceive and interact with objects, characters, and environments.</a:t>
              </a:r>
            </a:p>
            <a:p>
              <a:pPr>
                <a:lnSpc>
                  <a:spcPts val="391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40" t="0" r="274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46863" y="3366786"/>
            <a:ext cx="10464502" cy="5891514"/>
          </a:xfrm>
          <a:custGeom>
            <a:avLst/>
            <a:gdLst/>
            <a:ahLst/>
            <a:cxnLst/>
            <a:rect r="r" b="b" t="t" l="l"/>
            <a:pathLst>
              <a:path h="5891514" w="10464502">
                <a:moveTo>
                  <a:pt x="0" y="0"/>
                </a:moveTo>
                <a:lnTo>
                  <a:pt x="10464502" y="0"/>
                </a:lnTo>
                <a:lnTo>
                  <a:pt x="10464502" y="5891514"/>
                </a:lnTo>
                <a:lnTo>
                  <a:pt x="0" y="589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15969469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cade Gamer"/>
              </a:rPr>
              <a:t>CONCEPT IDEA: EDUCATION PLATFORM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cade Gamer"/>
              </a:rPr>
              <a:t>TARGET AUDIENCE: STUDENTS &amp; LIFELONG LEARNERS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66326" y="3381700"/>
            <a:ext cx="5828459" cy="575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Better sense of place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Learning experiences at scale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Learning by doing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Emotional reaction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Creative development</a:t>
            </a:r>
          </a:p>
          <a:p>
            <a:pPr algn="just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Visual learning</a:t>
            </a:r>
          </a:p>
          <a:p>
            <a:pPr algn="just">
              <a:lnSpc>
                <a:spcPts val="503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DAFl9Tyha_c</dc:identifier>
  <dcterms:modified xsi:type="dcterms:W3CDTF">2011-08-01T06:04:30Z</dcterms:modified>
  <cp:revision>1</cp:revision>
  <dc:title>Write something</dc:title>
</cp:coreProperties>
</file>